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93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269017d5c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269017d5c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26a4a72729_2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26a4a72729_2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69017d5cb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269017d5c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6a4a72729_8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6a4a72729_8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26a4a72729_1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26a4a72729_1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6a4a72729_1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26a4a72729_1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26a4a72729_1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26a4a72729_1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6a4a72729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26a4a72729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5f82d3b5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25f82d3b5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268c2a214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268c2a214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269017d5cb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269017d5cb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25f82d3b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25f82d3b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26a4a72729_1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26a4a72729_1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69017d5cb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69017d5cb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5f82d3b5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25f82d3b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6a4a72729_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26a4a72729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6a4a72729_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26a4a72729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26a4a72729_7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26a4a72729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9.png"/><Relationship Id="rId11" Type="http://schemas.openxmlformats.org/officeDocument/2006/relationships/image" Target="../media/image6.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notesSlide" Target="../notesSlides/notesSlide13.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4.xml"/><Relationship Id="rId7" Type="http://schemas.openxmlformats.org/officeDocument/2006/relationships/image" Target="../media/image26.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4.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30.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33.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36.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6.png"/><Relationship Id="rId5" Type="http://schemas.openxmlformats.org/officeDocument/2006/relationships/image" Target="../media/image41.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4.xml"/><Relationship Id="rId7" Type="http://schemas.openxmlformats.org/officeDocument/2006/relationships/image" Target="../media/image1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700"/>
              <a:t>CSCI 331 - Project 2.5</a:t>
            </a:r>
            <a:endParaRPr sz="3700"/>
          </a:p>
          <a:p>
            <a:pPr marL="0" lvl="0" indent="0" algn="l" rtl="0">
              <a:spcBef>
                <a:spcPts val="0"/>
              </a:spcBef>
              <a:spcAft>
                <a:spcPts val="0"/>
              </a:spcAft>
              <a:buNone/>
            </a:pPr>
            <a:r>
              <a:rPr lang="en-GB" sz="3700"/>
              <a:t>Group 10 E</a:t>
            </a:r>
            <a:endParaRPr sz="3700"/>
          </a:p>
          <a:p>
            <a:pPr marL="0" lvl="0" indent="0" algn="l" rtl="0">
              <a:spcBef>
                <a:spcPts val="0"/>
              </a:spcBef>
              <a:spcAft>
                <a:spcPts val="0"/>
              </a:spcAft>
              <a:buNone/>
            </a:pPr>
            <a:endParaRPr sz="3700"/>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Edwin Ramos, Jay Mistry, Bing Gao, Michael Chang, Carlos Salinas, Akashdeep Singh, Diyor Zoirov</a:t>
            </a:r>
            <a:endParaRPr sz="100"/>
          </a:p>
          <a:p>
            <a:pPr marL="0" lvl="0" indent="0" algn="l" rtl="0">
              <a:lnSpc>
                <a:spcPct val="115000"/>
              </a:lnSpc>
              <a:spcBef>
                <a:spcPts val="0"/>
              </a:spcBef>
              <a:spcAft>
                <a:spcPts val="1600"/>
              </a:spcAft>
              <a:buNone/>
            </a:pP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Anomalies </a:t>
            </a:r>
            <a:endParaRPr/>
          </a:p>
        </p:txBody>
      </p:sp>
      <p:sp>
        <p:nvSpPr>
          <p:cNvPr id="295" name="Google Shape;295;p26"/>
          <p:cNvSpPr txBox="1">
            <a:spLocks noGrp="1"/>
          </p:cNvSpPr>
          <p:nvPr>
            <p:ph type="body" idx="1"/>
          </p:nvPr>
        </p:nvSpPr>
        <p:spPr>
          <a:xfrm>
            <a:off x="1229750" y="1116150"/>
            <a:ext cx="7038900" cy="34608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GB" sz="1200">
                <a:solidFill>
                  <a:srgbClr val="DCDDDE"/>
                </a:solidFill>
                <a:latin typeface="Arial"/>
                <a:ea typeface="Arial"/>
                <a:cs typeface="Arial"/>
                <a:sym typeface="Arial"/>
              </a:rPr>
              <a:t>Data.Model had an entry that had a blank but not null column for model variant. We decided to just nullify it. </a:t>
            </a:r>
            <a:endParaRPr sz="1200">
              <a:solidFill>
                <a:srgbClr val="DCDDDE"/>
              </a:solidFill>
              <a:latin typeface="Arial"/>
              <a:ea typeface="Arial"/>
              <a:cs typeface="Arial"/>
              <a:sym typeface="Arial"/>
            </a:endParaRPr>
          </a:p>
          <a:p>
            <a:pPr marL="457200" lvl="0" indent="-304800" algn="l" rtl="0">
              <a:lnSpc>
                <a:spcPct val="150000"/>
              </a:lnSpc>
              <a:spcBef>
                <a:spcPts val="0"/>
              </a:spcBef>
              <a:spcAft>
                <a:spcPts val="0"/>
              </a:spcAft>
              <a:buClr>
                <a:srgbClr val="DCDDDE"/>
              </a:buClr>
              <a:buSzPts val="1200"/>
              <a:buFont typeface="Arial"/>
              <a:buChar char="❏"/>
            </a:pPr>
            <a:r>
              <a:rPr lang="en-GB" sz="1200">
                <a:solidFill>
                  <a:srgbClr val="DCDDDE"/>
                </a:solidFill>
                <a:latin typeface="Arial"/>
                <a:ea typeface="Arial"/>
                <a:cs typeface="Arial"/>
                <a:sym typeface="Arial"/>
              </a:rPr>
              <a:t>Data.Sales had a column called ID, that was a duplicate of column SalesID. We got rid of it.</a:t>
            </a:r>
            <a:endParaRPr sz="1200">
              <a:solidFill>
                <a:srgbClr val="DCDDDE"/>
              </a:solidFill>
              <a:latin typeface="Arial"/>
              <a:ea typeface="Arial"/>
              <a:cs typeface="Arial"/>
              <a:sym typeface="Arial"/>
            </a:endParaRPr>
          </a:p>
          <a:p>
            <a:pPr marL="457200" lvl="0" indent="-304800" algn="l" rtl="0">
              <a:lnSpc>
                <a:spcPct val="150000"/>
              </a:lnSpc>
              <a:spcBef>
                <a:spcPts val="0"/>
              </a:spcBef>
              <a:spcAft>
                <a:spcPts val="0"/>
              </a:spcAft>
              <a:buClr>
                <a:srgbClr val="DCDDDE"/>
              </a:buClr>
              <a:buSzPts val="1200"/>
              <a:buFont typeface="Arial"/>
              <a:buChar char="❏"/>
            </a:pPr>
            <a:r>
              <a:rPr lang="en-GB" sz="1200">
                <a:solidFill>
                  <a:srgbClr val="DCDDDE"/>
                </a:solidFill>
                <a:latin typeface="Arial"/>
                <a:ea typeface="Arial"/>
                <a:cs typeface="Arial"/>
                <a:sym typeface="Arial"/>
              </a:rPr>
              <a:t>Data.Country had 3 columns that weren’t being used.</a:t>
            </a:r>
            <a:endParaRPr sz="1200">
              <a:solidFill>
                <a:srgbClr val="DCDDDE"/>
              </a:solidFill>
              <a:latin typeface="Arial"/>
              <a:ea typeface="Arial"/>
              <a:cs typeface="Arial"/>
              <a:sym typeface="Arial"/>
            </a:endParaRPr>
          </a:p>
          <a:p>
            <a:pPr marL="457200" lvl="0" indent="-304800" algn="l" rtl="0">
              <a:lnSpc>
                <a:spcPct val="150000"/>
              </a:lnSpc>
              <a:spcBef>
                <a:spcPts val="0"/>
              </a:spcBef>
              <a:spcAft>
                <a:spcPts val="0"/>
              </a:spcAft>
              <a:buClr>
                <a:srgbClr val="DCDDDE"/>
              </a:buClr>
              <a:buSzPts val="1200"/>
              <a:buFont typeface="Arial"/>
              <a:buChar char="❏"/>
            </a:pPr>
            <a:r>
              <a:rPr lang="en-GB" sz="1200">
                <a:solidFill>
                  <a:srgbClr val="DCDDDE"/>
                </a:solidFill>
                <a:latin typeface="Arial"/>
                <a:ea typeface="Arial"/>
                <a:cs typeface="Arial"/>
                <a:sym typeface="Arial"/>
              </a:rPr>
              <a:t>Data.Sales only went to sales in 2017, but we had sales information for up to 2018 somewhere so we combined the two into one sales table.</a:t>
            </a:r>
            <a:endParaRPr sz="1200">
              <a:solidFill>
                <a:srgbClr val="DCDDDE"/>
              </a:solidFill>
              <a:latin typeface="Arial"/>
              <a:ea typeface="Arial"/>
              <a:cs typeface="Arial"/>
              <a:sym typeface="Arial"/>
            </a:endParaRPr>
          </a:p>
          <a:p>
            <a:pPr marL="457200" lvl="0" indent="-304800" algn="l" rtl="0">
              <a:lnSpc>
                <a:spcPct val="150000"/>
              </a:lnSpc>
              <a:spcBef>
                <a:spcPts val="0"/>
              </a:spcBef>
              <a:spcAft>
                <a:spcPts val="0"/>
              </a:spcAft>
              <a:buClr>
                <a:srgbClr val="DCDDDE"/>
              </a:buClr>
              <a:buSzPts val="1200"/>
              <a:buFont typeface="Arial"/>
              <a:buChar char="❏"/>
            </a:pPr>
            <a:r>
              <a:rPr lang="en-GB" sz="1200">
                <a:solidFill>
                  <a:srgbClr val="DCDDDE"/>
                </a:solidFill>
                <a:latin typeface="Arial"/>
                <a:ea typeface="Arial"/>
                <a:cs typeface="Arial"/>
                <a:sym typeface="Arial"/>
              </a:rPr>
              <a:t>There are no Sales.Details for any sales made in 2018 in the database.</a:t>
            </a:r>
            <a:endParaRPr sz="1200">
              <a:solidFill>
                <a:srgbClr val="DCDDDE"/>
              </a:solidFill>
              <a:latin typeface="Arial"/>
              <a:ea typeface="Arial"/>
              <a:cs typeface="Arial"/>
              <a:sym typeface="Arial"/>
            </a:endParaRPr>
          </a:p>
          <a:p>
            <a:pPr marL="457200" lvl="0" indent="-304800" algn="l" rtl="0">
              <a:lnSpc>
                <a:spcPct val="150000"/>
              </a:lnSpc>
              <a:spcBef>
                <a:spcPts val="0"/>
              </a:spcBef>
              <a:spcAft>
                <a:spcPts val="0"/>
              </a:spcAft>
              <a:buClr>
                <a:srgbClr val="DCDDDE"/>
              </a:buClr>
              <a:buSzPts val="1200"/>
              <a:buFont typeface="Arial"/>
              <a:buChar char="❏"/>
            </a:pPr>
            <a:r>
              <a:rPr lang="en-GB" sz="1200">
                <a:solidFill>
                  <a:srgbClr val="DCDDDE"/>
                </a:solidFill>
                <a:latin typeface="Arial"/>
                <a:ea typeface="Arial"/>
                <a:cs typeface="Arial"/>
                <a:sym typeface="Arial"/>
              </a:rPr>
              <a:t>StockCode is essentially representative of a primary key and will be treated as such, as opposed to assigning an integer only key.</a:t>
            </a:r>
            <a:endParaRPr sz="1200">
              <a:solidFill>
                <a:srgbClr val="DCDDDE"/>
              </a:solidFill>
              <a:latin typeface="Arial"/>
              <a:ea typeface="Arial"/>
              <a:cs typeface="Arial"/>
              <a:sym typeface="Arial"/>
            </a:endParaRPr>
          </a:p>
          <a:p>
            <a:pPr marL="457200" lvl="0" indent="-304800" algn="l" rtl="0">
              <a:lnSpc>
                <a:spcPct val="150000"/>
              </a:lnSpc>
              <a:spcBef>
                <a:spcPts val="0"/>
              </a:spcBef>
              <a:spcAft>
                <a:spcPts val="0"/>
              </a:spcAft>
              <a:buClr>
                <a:srgbClr val="DCDDDE"/>
              </a:buClr>
              <a:buSzPts val="1200"/>
              <a:buFont typeface="Arial"/>
              <a:buChar char="❏"/>
            </a:pPr>
            <a:r>
              <a:rPr lang="en-GB" sz="1200">
                <a:solidFill>
                  <a:srgbClr val="DCDDDE"/>
                </a:solidFill>
                <a:latin typeface="Arial"/>
                <a:ea typeface="Arial"/>
                <a:cs typeface="Arial"/>
                <a:sym typeface="Arial"/>
              </a:rPr>
              <a:t>StockCode is referenced as StockID in SalesDetails, this is changed in the normalization to StockCode.</a:t>
            </a:r>
            <a:endParaRPr sz="1200">
              <a:solidFill>
                <a:srgbClr val="DCDDDE"/>
              </a:solidFill>
              <a:latin typeface="Arial"/>
              <a:ea typeface="Arial"/>
              <a:cs typeface="Arial"/>
              <a:sym typeface="Arial"/>
            </a:endParaRPr>
          </a:p>
          <a:p>
            <a:pPr marL="457200" lvl="0" indent="0" algn="l" rtl="0">
              <a:spcBef>
                <a:spcPts val="1600"/>
              </a:spcBef>
              <a:spcAft>
                <a:spcPts val="1600"/>
              </a:spcAft>
              <a:buNone/>
            </a:pPr>
            <a:endParaRPr sz="1200">
              <a:solidFill>
                <a:srgbClr val="DCDDDE"/>
              </a:solidFill>
              <a:latin typeface="Arial"/>
              <a:ea typeface="Arial"/>
              <a:cs typeface="Arial"/>
              <a:sym typeface="Arial"/>
            </a:endParaRPr>
          </a:p>
        </p:txBody>
      </p:sp>
      <p:pic>
        <p:nvPicPr>
          <p:cNvPr id="2" name="new-recording-1_S0tfYbEi">
            <a:hlinkClick r:id="" action="ppaction://media"/>
            <a:extLst>
              <a:ext uri="{FF2B5EF4-FFF2-40B4-BE49-F238E27FC236}">
                <a16:creationId xmlns:a16="http://schemas.microsoft.com/office/drawing/2014/main" id="{FBF71445-75CF-4100-869C-4F6F9BCE07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6483" y="3937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Anamolies Cont..</a:t>
            </a:r>
            <a:endParaRPr/>
          </a:p>
        </p:txBody>
      </p:sp>
      <p:sp>
        <p:nvSpPr>
          <p:cNvPr id="304" name="Google Shape;304;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DCDDDE"/>
              </a:buClr>
              <a:buSzPts val="1200"/>
              <a:buFont typeface="Arial"/>
              <a:buChar char="❖"/>
            </a:pPr>
            <a:r>
              <a:rPr lang="en-GB" sz="1200">
                <a:solidFill>
                  <a:srgbClr val="DCDDDE"/>
                </a:solidFill>
                <a:latin typeface="Arial"/>
                <a:ea typeface="Arial"/>
                <a:cs typeface="Arial"/>
                <a:sym typeface="Arial"/>
              </a:rPr>
              <a:t>There were only 100 valid models of cars to be found in our database, but we had some that referenced an id well above that threshold. Upon cross referencing to try to sanitize the entry and enter the appropriate correct information we discovered that the StockCode for the entry did not exist in the stock table and was therefore an invalid entry.</a:t>
            </a:r>
            <a:endParaRPr sz="1200">
              <a:solidFill>
                <a:srgbClr val="DCDDDE"/>
              </a:solidFill>
              <a:latin typeface="Arial"/>
              <a:ea typeface="Arial"/>
              <a:cs typeface="Arial"/>
              <a:sym typeface="Arial"/>
            </a:endParaRPr>
          </a:p>
          <a:p>
            <a:pPr marL="457200" lvl="0" indent="0" algn="l" rtl="0">
              <a:spcBef>
                <a:spcPts val="0"/>
              </a:spcBef>
              <a:spcAft>
                <a:spcPts val="0"/>
              </a:spcAft>
              <a:buNone/>
            </a:pPr>
            <a:endParaRPr sz="1200">
              <a:solidFill>
                <a:srgbClr val="DCDDDE"/>
              </a:solidFill>
              <a:latin typeface="Arial"/>
              <a:ea typeface="Arial"/>
              <a:cs typeface="Arial"/>
              <a:sym typeface="Arial"/>
            </a:endParaRPr>
          </a:p>
          <a:p>
            <a:pPr marL="457200" lvl="0" indent="-304800" algn="l" rtl="0">
              <a:spcBef>
                <a:spcPts val="0"/>
              </a:spcBef>
              <a:spcAft>
                <a:spcPts val="0"/>
              </a:spcAft>
              <a:buClr>
                <a:srgbClr val="DCDDDE"/>
              </a:buClr>
              <a:buSzPts val="1200"/>
              <a:buFont typeface="Arial"/>
              <a:buChar char="❖"/>
            </a:pPr>
            <a:r>
              <a:rPr lang="en-GB" sz="1200">
                <a:solidFill>
                  <a:srgbClr val="DCDDDE"/>
                </a:solidFill>
                <a:latin typeface="Arial"/>
                <a:ea typeface="Arial"/>
                <a:cs typeface="Arial"/>
                <a:sym typeface="Arial"/>
              </a:rPr>
              <a:t>Department table was discussed, but we argued against doing because while it currently violates normalization the moment there is a second employee who shares a name with someone else (IE: there are two Gerald’s) the violation no longer exists.</a:t>
            </a:r>
            <a:br>
              <a:rPr lang="en-GB" sz="1200">
                <a:solidFill>
                  <a:srgbClr val="DCDDDE"/>
                </a:solidFill>
                <a:latin typeface="Arial"/>
                <a:ea typeface="Arial"/>
                <a:cs typeface="Arial"/>
                <a:sym typeface="Arial"/>
              </a:rPr>
            </a:br>
            <a:endParaRPr sz="1200">
              <a:solidFill>
                <a:srgbClr val="DCDDDE"/>
              </a:solidFill>
              <a:latin typeface="Arial"/>
              <a:ea typeface="Arial"/>
              <a:cs typeface="Arial"/>
              <a:sym typeface="Arial"/>
            </a:endParaRPr>
          </a:p>
          <a:p>
            <a:pPr marL="457200" lvl="0" indent="-304800" algn="l" rtl="0">
              <a:spcBef>
                <a:spcPts val="0"/>
              </a:spcBef>
              <a:spcAft>
                <a:spcPts val="0"/>
              </a:spcAft>
              <a:buClr>
                <a:srgbClr val="DCDDDE"/>
              </a:buClr>
              <a:buSzPts val="1200"/>
              <a:buFont typeface="Arial"/>
              <a:buChar char="❖"/>
            </a:pPr>
            <a:r>
              <a:rPr lang="en-GB" sz="1200">
                <a:solidFill>
                  <a:srgbClr val="DCDDDE"/>
                </a:solidFill>
                <a:latin typeface="Arial"/>
                <a:ea typeface="Arial"/>
                <a:cs typeface="Arial"/>
                <a:sym typeface="Arial"/>
              </a:rPr>
              <a:t>StaffHierarchy was moved into staff, and converted from hierarchyID into a string for presentation purposes.</a:t>
            </a:r>
            <a:endParaRPr sz="1200">
              <a:solidFill>
                <a:srgbClr val="DCDDDE"/>
              </a:solidFill>
              <a:latin typeface="Arial"/>
              <a:ea typeface="Arial"/>
              <a:cs typeface="Arial"/>
              <a:sym typeface="Arial"/>
            </a:endParaRPr>
          </a:p>
        </p:txBody>
      </p:sp>
      <p:pic>
        <p:nvPicPr>
          <p:cNvPr id="2" name="slide11 (1)">
            <a:hlinkClick r:id="" action="ppaction://media"/>
            <a:extLst>
              <a:ext uri="{FF2B5EF4-FFF2-40B4-BE49-F238E27FC236}">
                <a16:creationId xmlns:a16="http://schemas.microsoft.com/office/drawing/2014/main" id="{52CD7CD4-5442-4A4B-9B8D-13F7BA4A45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2800" y="3937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8"/>
          <p:cNvSpPr txBox="1">
            <a:spLocks noGrp="1"/>
          </p:cNvSpPr>
          <p:nvPr>
            <p:ph type="title"/>
          </p:nvPr>
        </p:nvSpPr>
        <p:spPr>
          <a:xfrm>
            <a:off x="1178550" y="393750"/>
            <a:ext cx="71580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Naming Conventions for the Project</a:t>
            </a:r>
            <a:endParaRPr/>
          </a:p>
        </p:txBody>
      </p:sp>
      <p:sp>
        <p:nvSpPr>
          <p:cNvPr id="311" name="Google Shape;311;p28"/>
          <p:cNvSpPr txBox="1"/>
          <p:nvPr/>
        </p:nvSpPr>
        <p:spPr>
          <a:xfrm>
            <a:off x="449050" y="1836950"/>
            <a:ext cx="2873700" cy="1970100"/>
          </a:xfrm>
          <a:prstGeom prst="rect">
            <a:avLst/>
          </a:prstGeom>
          <a:noFill/>
          <a:ln>
            <a:noFill/>
          </a:ln>
        </p:spPr>
        <p:txBody>
          <a:bodyPr spcFirstLastPara="1" wrap="square" lIns="91425" tIns="91425" rIns="91425" bIns="91425" anchor="t" anchorCtr="0">
            <a:spAutoFit/>
          </a:bodyPr>
          <a:lstStyle/>
          <a:p>
            <a:pPr marL="457200" lvl="0" indent="-320675" algn="l" rtl="0">
              <a:spcBef>
                <a:spcPts val="0"/>
              </a:spcBef>
              <a:spcAft>
                <a:spcPts val="0"/>
              </a:spcAft>
              <a:buClr>
                <a:schemeClr val="lt1"/>
              </a:buClr>
              <a:buSzPts val="1450"/>
              <a:buAutoNum type="arabicPeriod"/>
            </a:pPr>
            <a:r>
              <a:rPr lang="en-GB" sz="1450">
                <a:solidFill>
                  <a:schemeClr val="lt1"/>
                </a:solidFill>
              </a:rPr>
              <a:t>Set the rules for database </a:t>
            </a:r>
            <a:endParaRPr sz="1450">
              <a:solidFill>
                <a:schemeClr val="lt1"/>
              </a:solidFill>
            </a:endParaRPr>
          </a:p>
          <a:p>
            <a:pPr marL="457200" lvl="0" indent="-320675" algn="l" rtl="0">
              <a:spcBef>
                <a:spcPts val="0"/>
              </a:spcBef>
              <a:spcAft>
                <a:spcPts val="0"/>
              </a:spcAft>
              <a:buClr>
                <a:schemeClr val="lt1"/>
              </a:buClr>
              <a:buSzPts val="1450"/>
              <a:buAutoNum type="arabicPeriod"/>
            </a:pPr>
            <a:r>
              <a:rPr lang="en-GB" sz="1450">
                <a:solidFill>
                  <a:schemeClr val="lt1"/>
                </a:solidFill>
              </a:rPr>
              <a:t>Increase the readability</a:t>
            </a:r>
            <a:endParaRPr sz="1450">
              <a:solidFill>
                <a:schemeClr val="lt1"/>
              </a:solidFill>
            </a:endParaRPr>
          </a:p>
          <a:p>
            <a:pPr marL="457200" lvl="0" indent="-320675" algn="l" rtl="0">
              <a:spcBef>
                <a:spcPts val="0"/>
              </a:spcBef>
              <a:spcAft>
                <a:spcPts val="0"/>
              </a:spcAft>
              <a:buClr>
                <a:schemeClr val="lt1"/>
              </a:buClr>
              <a:buSzPts val="1450"/>
              <a:buAutoNum type="arabicPeriod"/>
            </a:pPr>
            <a:r>
              <a:rPr lang="en-GB" sz="1450">
                <a:solidFill>
                  <a:schemeClr val="lt1"/>
                </a:solidFill>
              </a:rPr>
              <a:t>Easy to manage</a:t>
            </a:r>
            <a:endParaRPr sz="1450">
              <a:solidFill>
                <a:schemeClr val="lt1"/>
              </a:solidFill>
            </a:endParaRPr>
          </a:p>
          <a:p>
            <a:pPr marL="457200" lvl="0" indent="-320675" algn="l" rtl="0">
              <a:spcBef>
                <a:spcPts val="0"/>
              </a:spcBef>
              <a:spcAft>
                <a:spcPts val="0"/>
              </a:spcAft>
              <a:buClr>
                <a:schemeClr val="lt1"/>
              </a:buClr>
              <a:buSzPts val="1450"/>
              <a:buAutoNum type="arabicPeriod"/>
            </a:pPr>
            <a:r>
              <a:rPr lang="en-GB" sz="1450">
                <a:solidFill>
                  <a:schemeClr val="lt1"/>
                </a:solidFill>
              </a:rPr>
              <a:t>Pretty logical</a:t>
            </a:r>
            <a:endParaRPr sz="1450">
              <a:solidFill>
                <a:schemeClr val="lt1"/>
              </a:solidFill>
            </a:endParaRPr>
          </a:p>
          <a:p>
            <a:pPr marL="457200" lvl="0" indent="-320675" algn="l" rtl="0">
              <a:spcBef>
                <a:spcPts val="0"/>
              </a:spcBef>
              <a:spcAft>
                <a:spcPts val="0"/>
              </a:spcAft>
              <a:buClr>
                <a:schemeClr val="lt1"/>
              </a:buClr>
              <a:buSzPts val="1450"/>
              <a:buAutoNum type="arabicPeriod"/>
            </a:pPr>
            <a:r>
              <a:rPr lang="en-GB" sz="1450">
                <a:solidFill>
                  <a:schemeClr val="lt1"/>
                </a:solidFill>
              </a:rPr>
              <a:t>Save time</a:t>
            </a:r>
            <a:endParaRPr sz="1450">
              <a:solidFill>
                <a:schemeClr val="lt1"/>
              </a:solidFill>
            </a:endParaRPr>
          </a:p>
          <a:p>
            <a:pPr marL="457200" lvl="0" indent="-320675" algn="l" rtl="0">
              <a:spcBef>
                <a:spcPts val="0"/>
              </a:spcBef>
              <a:spcAft>
                <a:spcPts val="0"/>
              </a:spcAft>
              <a:buClr>
                <a:schemeClr val="lt1"/>
              </a:buClr>
              <a:buSzPts val="1450"/>
              <a:buAutoNum type="arabicPeriod"/>
            </a:pPr>
            <a:r>
              <a:rPr lang="en-GB" sz="1450">
                <a:solidFill>
                  <a:schemeClr val="lt1"/>
                </a:solidFill>
              </a:rPr>
              <a:t>Database structure well organized and easily readable</a:t>
            </a:r>
            <a:endParaRPr sz="1450">
              <a:solidFill>
                <a:schemeClr val="lt1"/>
              </a:solidFill>
            </a:endParaRPr>
          </a:p>
        </p:txBody>
      </p:sp>
      <p:pic>
        <p:nvPicPr>
          <p:cNvPr id="312" name="Google Shape;312;p28"/>
          <p:cNvPicPr preferRelativeResize="0"/>
          <p:nvPr/>
        </p:nvPicPr>
        <p:blipFill>
          <a:blip r:embed="rId5">
            <a:alphaModFix/>
          </a:blip>
          <a:stretch>
            <a:fillRect/>
          </a:stretch>
        </p:blipFill>
        <p:spPr>
          <a:xfrm>
            <a:off x="3392075" y="1225775"/>
            <a:ext cx="4944476" cy="3530851"/>
          </a:xfrm>
          <a:prstGeom prst="rect">
            <a:avLst/>
          </a:prstGeom>
          <a:noFill/>
          <a:ln>
            <a:noFill/>
          </a:ln>
        </p:spPr>
      </p:pic>
      <p:pic>
        <p:nvPicPr>
          <p:cNvPr id="2" name="Naming-Conventions-1 (1)">
            <a:hlinkClick r:id="" action="ppaction://media"/>
            <a:extLst>
              <a:ext uri="{FF2B5EF4-FFF2-40B4-BE49-F238E27FC236}">
                <a16:creationId xmlns:a16="http://schemas.microsoft.com/office/drawing/2014/main" id="{56C3A15F-F0FA-4155-B966-ADFD206EE7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9050" y="3303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1297500" y="393750"/>
            <a:ext cx="70986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Naming Conventions for the Project (Bing G.)</a:t>
            </a:r>
            <a:endParaRPr/>
          </a:p>
        </p:txBody>
      </p:sp>
      <p:sp>
        <p:nvSpPr>
          <p:cNvPr id="319" name="Google Shape;319;p29"/>
          <p:cNvSpPr txBox="1"/>
          <p:nvPr/>
        </p:nvSpPr>
        <p:spPr>
          <a:xfrm>
            <a:off x="6346700" y="1273625"/>
            <a:ext cx="287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Column and View</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Function: ActionResult</a:t>
            </a:r>
            <a:endParaRPr>
              <a:solidFill>
                <a:schemeClr val="lt1"/>
              </a:solidFill>
              <a:latin typeface="Lato"/>
              <a:ea typeface="Lato"/>
              <a:cs typeface="Lato"/>
              <a:sym typeface="Lato"/>
            </a:endParaRPr>
          </a:p>
        </p:txBody>
      </p:sp>
      <p:sp>
        <p:nvSpPr>
          <p:cNvPr id="320" name="Google Shape;320;p29"/>
          <p:cNvSpPr txBox="1"/>
          <p:nvPr/>
        </p:nvSpPr>
        <p:spPr>
          <a:xfrm>
            <a:off x="224900" y="1273627"/>
            <a:ext cx="234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Name Table:  Singular and Plural Nouns</a:t>
            </a:r>
            <a:endParaRPr>
              <a:solidFill>
                <a:schemeClr val="lt1"/>
              </a:solidFill>
              <a:latin typeface="Lato"/>
              <a:ea typeface="Lato"/>
              <a:cs typeface="Lato"/>
              <a:sym typeface="Lato"/>
            </a:endParaRPr>
          </a:p>
        </p:txBody>
      </p:sp>
      <p:pic>
        <p:nvPicPr>
          <p:cNvPr id="321" name="Google Shape;321;p29"/>
          <p:cNvPicPr preferRelativeResize="0"/>
          <p:nvPr/>
        </p:nvPicPr>
        <p:blipFill>
          <a:blip r:embed="rId5">
            <a:alphaModFix/>
          </a:blip>
          <a:stretch>
            <a:fillRect/>
          </a:stretch>
        </p:blipFill>
        <p:spPr>
          <a:xfrm>
            <a:off x="272300" y="2159775"/>
            <a:ext cx="2181225" cy="2714625"/>
          </a:xfrm>
          <a:prstGeom prst="rect">
            <a:avLst/>
          </a:prstGeom>
          <a:noFill/>
          <a:ln>
            <a:noFill/>
          </a:ln>
        </p:spPr>
      </p:pic>
      <p:sp>
        <p:nvSpPr>
          <p:cNvPr id="322" name="Google Shape;322;p29"/>
          <p:cNvSpPr txBox="1"/>
          <p:nvPr/>
        </p:nvSpPr>
        <p:spPr>
          <a:xfrm>
            <a:off x="2476400" y="1319250"/>
            <a:ext cx="375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Primary and foerign keys: TableId or TableKey</a:t>
            </a:r>
            <a:endParaRPr>
              <a:latin typeface="Lato"/>
              <a:ea typeface="Lato"/>
              <a:cs typeface="Lato"/>
              <a:sym typeface="Lato"/>
            </a:endParaRPr>
          </a:p>
        </p:txBody>
      </p:sp>
      <p:pic>
        <p:nvPicPr>
          <p:cNvPr id="323" name="Google Shape;323;p29"/>
          <p:cNvPicPr preferRelativeResize="0"/>
          <p:nvPr/>
        </p:nvPicPr>
        <p:blipFill>
          <a:blip r:embed="rId6">
            <a:alphaModFix/>
          </a:blip>
          <a:stretch>
            <a:fillRect/>
          </a:stretch>
        </p:blipFill>
        <p:spPr>
          <a:xfrm>
            <a:off x="6426550" y="4181485"/>
            <a:ext cx="2154300" cy="679065"/>
          </a:xfrm>
          <a:prstGeom prst="rect">
            <a:avLst/>
          </a:prstGeom>
          <a:noFill/>
          <a:ln>
            <a:noFill/>
          </a:ln>
        </p:spPr>
      </p:pic>
      <p:pic>
        <p:nvPicPr>
          <p:cNvPr id="324" name="Google Shape;324;p29"/>
          <p:cNvPicPr preferRelativeResize="0"/>
          <p:nvPr/>
        </p:nvPicPr>
        <p:blipFill>
          <a:blip r:embed="rId7">
            <a:alphaModFix/>
          </a:blip>
          <a:stretch>
            <a:fillRect/>
          </a:stretch>
        </p:blipFill>
        <p:spPr>
          <a:xfrm>
            <a:off x="6426562" y="3149951"/>
            <a:ext cx="2154281" cy="1039400"/>
          </a:xfrm>
          <a:prstGeom prst="rect">
            <a:avLst/>
          </a:prstGeom>
          <a:noFill/>
          <a:ln>
            <a:noFill/>
          </a:ln>
        </p:spPr>
      </p:pic>
      <p:pic>
        <p:nvPicPr>
          <p:cNvPr id="325" name="Google Shape;325;p29"/>
          <p:cNvPicPr preferRelativeResize="0"/>
          <p:nvPr/>
        </p:nvPicPr>
        <p:blipFill>
          <a:blip r:embed="rId8">
            <a:alphaModFix/>
          </a:blip>
          <a:stretch>
            <a:fillRect/>
          </a:stretch>
        </p:blipFill>
        <p:spPr>
          <a:xfrm>
            <a:off x="2520062" y="2159775"/>
            <a:ext cx="3839926" cy="2674825"/>
          </a:xfrm>
          <a:prstGeom prst="rect">
            <a:avLst/>
          </a:prstGeom>
          <a:noFill/>
          <a:ln>
            <a:noFill/>
          </a:ln>
        </p:spPr>
      </p:pic>
      <p:pic>
        <p:nvPicPr>
          <p:cNvPr id="326" name="Google Shape;326;p29"/>
          <p:cNvPicPr preferRelativeResize="0"/>
          <p:nvPr/>
        </p:nvPicPr>
        <p:blipFill>
          <a:blip r:embed="rId9">
            <a:alphaModFix/>
          </a:blip>
          <a:stretch>
            <a:fillRect/>
          </a:stretch>
        </p:blipFill>
        <p:spPr>
          <a:xfrm>
            <a:off x="6426550" y="1889224"/>
            <a:ext cx="812726" cy="1252225"/>
          </a:xfrm>
          <a:prstGeom prst="rect">
            <a:avLst/>
          </a:prstGeom>
          <a:noFill/>
          <a:ln>
            <a:noFill/>
          </a:ln>
        </p:spPr>
      </p:pic>
      <p:pic>
        <p:nvPicPr>
          <p:cNvPr id="327" name="Google Shape;327;p29"/>
          <p:cNvPicPr preferRelativeResize="0"/>
          <p:nvPr/>
        </p:nvPicPr>
        <p:blipFill>
          <a:blip r:embed="rId10">
            <a:alphaModFix/>
          </a:blip>
          <a:stretch>
            <a:fillRect/>
          </a:stretch>
        </p:blipFill>
        <p:spPr>
          <a:xfrm>
            <a:off x="7239275" y="1889225"/>
            <a:ext cx="901604" cy="1252225"/>
          </a:xfrm>
          <a:prstGeom prst="rect">
            <a:avLst/>
          </a:prstGeom>
          <a:noFill/>
          <a:ln>
            <a:noFill/>
          </a:ln>
        </p:spPr>
      </p:pic>
      <p:pic>
        <p:nvPicPr>
          <p:cNvPr id="2" name="Naming-Conventions-2 (1)">
            <a:hlinkClick r:id="" action="ppaction://media"/>
            <a:extLst>
              <a:ext uri="{FF2B5EF4-FFF2-40B4-BE49-F238E27FC236}">
                <a16:creationId xmlns:a16="http://schemas.microsoft.com/office/drawing/2014/main" id="{E484D59D-9F37-43A4-9635-BB1554F0F8D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43100" y="19945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Date &amp; Time UDTs</a:t>
            </a:r>
            <a:endParaRPr/>
          </a:p>
        </p:txBody>
      </p:sp>
      <p:sp>
        <p:nvSpPr>
          <p:cNvPr id="334" name="Google Shape;334;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GB"/>
              <a:t>CalenderType</a:t>
            </a:r>
            <a:endParaRPr/>
          </a:p>
          <a:p>
            <a:pPr marL="457200" lvl="0" indent="-311150" algn="l" rtl="0">
              <a:lnSpc>
                <a:spcPct val="100000"/>
              </a:lnSpc>
              <a:spcBef>
                <a:spcPts val="0"/>
              </a:spcBef>
              <a:spcAft>
                <a:spcPts val="0"/>
              </a:spcAft>
              <a:buSzPts val="1300"/>
              <a:buChar char="●"/>
            </a:pPr>
            <a:r>
              <a:rPr lang="en-GB"/>
              <a:t>DateType</a:t>
            </a:r>
            <a:endParaRPr/>
          </a:p>
          <a:p>
            <a:pPr marL="457200" lvl="0" indent="-311150" algn="l" rtl="0">
              <a:lnSpc>
                <a:spcPct val="100000"/>
              </a:lnSpc>
              <a:spcBef>
                <a:spcPts val="0"/>
              </a:spcBef>
              <a:spcAft>
                <a:spcPts val="0"/>
              </a:spcAft>
              <a:buSzPts val="1300"/>
              <a:buChar char="●"/>
            </a:pPr>
            <a:r>
              <a:rPr lang="en-GB"/>
              <a:t>TimeType</a:t>
            </a:r>
            <a:endParaRPr/>
          </a:p>
          <a:p>
            <a:pPr marL="457200" lvl="0" indent="-311150" algn="l" rtl="0">
              <a:lnSpc>
                <a:spcPct val="100000"/>
              </a:lnSpc>
              <a:spcBef>
                <a:spcPts val="0"/>
              </a:spcBef>
              <a:spcAft>
                <a:spcPts val="0"/>
              </a:spcAft>
              <a:buSzPts val="1300"/>
              <a:buChar char="●"/>
            </a:pPr>
            <a:r>
              <a:rPr lang="en-GB"/>
              <a:t>Month</a:t>
            </a:r>
            <a:endParaRPr/>
          </a:p>
          <a:p>
            <a:pPr marL="457200" lvl="0" indent="-311150" algn="l" rtl="0">
              <a:lnSpc>
                <a:spcPct val="100000"/>
              </a:lnSpc>
              <a:spcBef>
                <a:spcPts val="0"/>
              </a:spcBef>
              <a:spcAft>
                <a:spcPts val="0"/>
              </a:spcAft>
              <a:buSzPts val="1300"/>
              <a:buChar char="●"/>
            </a:pPr>
            <a:r>
              <a:rPr lang="en-GB"/>
              <a:t>Year</a:t>
            </a:r>
            <a:endParaRPr/>
          </a:p>
        </p:txBody>
      </p:sp>
      <p:pic>
        <p:nvPicPr>
          <p:cNvPr id="335" name="Google Shape;335;p30"/>
          <p:cNvPicPr preferRelativeResize="0"/>
          <p:nvPr/>
        </p:nvPicPr>
        <p:blipFill>
          <a:blip r:embed="rId5">
            <a:alphaModFix/>
          </a:blip>
          <a:stretch>
            <a:fillRect/>
          </a:stretch>
        </p:blipFill>
        <p:spPr>
          <a:xfrm>
            <a:off x="3231500" y="2214638"/>
            <a:ext cx="3170900" cy="550650"/>
          </a:xfrm>
          <a:prstGeom prst="rect">
            <a:avLst/>
          </a:prstGeom>
          <a:noFill/>
          <a:ln>
            <a:noFill/>
          </a:ln>
        </p:spPr>
      </p:pic>
      <p:pic>
        <p:nvPicPr>
          <p:cNvPr id="336" name="Google Shape;336;p30"/>
          <p:cNvPicPr preferRelativeResize="0"/>
          <p:nvPr/>
        </p:nvPicPr>
        <p:blipFill>
          <a:blip r:embed="rId6">
            <a:alphaModFix/>
          </a:blip>
          <a:stretch>
            <a:fillRect/>
          </a:stretch>
        </p:blipFill>
        <p:spPr>
          <a:xfrm>
            <a:off x="3230626" y="907526"/>
            <a:ext cx="2682750" cy="1022400"/>
          </a:xfrm>
          <a:prstGeom prst="rect">
            <a:avLst/>
          </a:prstGeom>
          <a:noFill/>
          <a:ln>
            <a:noFill/>
          </a:ln>
        </p:spPr>
      </p:pic>
      <p:pic>
        <p:nvPicPr>
          <p:cNvPr id="337" name="Google Shape;337;p30"/>
          <p:cNvPicPr preferRelativeResize="0"/>
          <p:nvPr/>
        </p:nvPicPr>
        <p:blipFill>
          <a:blip r:embed="rId7">
            <a:alphaModFix/>
          </a:blip>
          <a:stretch>
            <a:fillRect/>
          </a:stretch>
        </p:blipFill>
        <p:spPr>
          <a:xfrm>
            <a:off x="6513300" y="983048"/>
            <a:ext cx="2536750" cy="1948150"/>
          </a:xfrm>
          <a:prstGeom prst="rect">
            <a:avLst/>
          </a:prstGeom>
          <a:noFill/>
          <a:ln>
            <a:noFill/>
          </a:ln>
        </p:spPr>
      </p:pic>
      <p:pic>
        <p:nvPicPr>
          <p:cNvPr id="338" name="Google Shape;338;p30"/>
          <p:cNvPicPr preferRelativeResize="0"/>
          <p:nvPr/>
        </p:nvPicPr>
        <p:blipFill>
          <a:blip r:embed="rId8">
            <a:alphaModFix/>
          </a:blip>
          <a:stretch>
            <a:fillRect/>
          </a:stretch>
        </p:blipFill>
        <p:spPr>
          <a:xfrm>
            <a:off x="3221500" y="3050000"/>
            <a:ext cx="3190875" cy="1428750"/>
          </a:xfrm>
          <a:prstGeom prst="rect">
            <a:avLst/>
          </a:prstGeom>
          <a:noFill/>
          <a:ln>
            <a:noFill/>
          </a:ln>
        </p:spPr>
      </p:pic>
      <p:pic>
        <p:nvPicPr>
          <p:cNvPr id="2" name="DateTimeUDTs (1)">
            <a:hlinkClick r:id="" action="ppaction://media"/>
            <a:extLst>
              <a:ext uri="{FF2B5EF4-FFF2-40B4-BE49-F238E27FC236}">
                <a16:creationId xmlns:a16="http://schemas.microsoft.com/office/drawing/2014/main" id="{5BBA2486-72F2-45E2-90C8-3D9E1EC700C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8000" y="62759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0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Integer &amp; Currency UDTs</a:t>
            </a:r>
            <a:endParaRPr/>
          </a:p>
        </p:txBody>
      </p:sp>
      <p:sp>
        <p:nvSpPr>
          <p:cNvPr id="345" name="Google Shape;345;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GB"/>
              <a:t>Id</a:t>
            </a:r>
            <a:endParaRPr/>
          </a:p>
          <a:p>
            <a:pPr marL="457200" lvl="0" indent="-311150" algn="l" rtl="0">
              <a:lnSpc>
                <a:spcPct val="100000"/>
              </a:lnSpc>
              <a:spcBef>
                <a:spcPts val="0"/>
              </a:spcBef>
              <a:spcAft>
                <a:spcPts val="0"/>
              </a:spcAft>
              <a:buSzPts val="1300"/>
              <a:buChar char="●"/>
            </a:pPr>
            <a:r>
              <a:rPr lang="en-GB"/>
              <a:t>NullableId</a:t>
            </a:r>
            <a:endParaRPr/>
          </a:p>
          <a:p>
            <a:pPr marL="457200" lvl="0" indent="-311150" algn="l" rtl="0">
              <a:lnSpc>
                <a:spcPct val="100000"/>
              </a:lnSpc>
              <a:spcBef>
                <a:spcPts val="0"/>
              </a:spcBef>
              <a:spcAft>
                <a:spcPts val="0"/>
              </a:spcAft>
              <a:buSzPts val="1300"/>
              <a:buChar char="●"/>
            </a:pPr>
            <a:r>
              <a:rPr lang="en-GB"/>
              <a:t>Monetary</a:t>
            </a:r>
            <a:endParaRPr/>
          </a:p>
          <a:p>
            <a:pPr marL="457200" lvl="0" indent="-311150" algn="l" rtl="0">
              <a:lnSpc>
                <a:spcPct val="100000"/>
              </a:lnSpc>
              <a:spcBef>
                <a:spcPts val="0"/>
              </a:spcBef>
              <a:spcAft>
                <a:spcPts val="0"/>
              </a:spcAft>
              <a:buSzPts val="1300"/>
              <a:buChar char="●"/>
            </a:pPr>
            <a:r>
              <a:rPr lang="en-GB"/>
              <a:t>PossiblyNullMonetary</a:t>
            </a:r>
            <a:endParaRPr/>
          </a:p>
          <a:p>
            <a:pPr marL="457200" lvl="0" indent="-311150" algn="l" rtl="0">
              <a:lnSpc>
                <a:spcPct val="100000"/>
              </a:lnSpc>
              <a:spcBef>
                <a:spcPts val="0"/>
              </a:spcBef>
              <a:spcAft>
                <a:spcPts val="0"/>
              </a:spcAft>
              <a:buSzPts val="1300"/>
              <a:buChar char="●"/>
            </a:pPr>
            <a:r>
              <a:rPr lang="en-GB"/>
              <a:t>PossiblyNullNumber</a:t>
            </a:r>
            <a:endParaRPr/>
          </a:p>
        </p:txBody>
      </p:sp>
      <p:pic>
        <p:nvPicPr>
          <p:cNvPr id="346" name="Google Shape;346;p31"/>
          <p:cNvPicPr preferRelativeResize="0"/>
          <p:nvPr/>
        </p:nvPicPr>
        <p:blipFill>
          <a:blip r:embed="rId5">
            <a:alphaModFix/>
          </a:blip>
          <a:stretch>
            <a:fillRect/>
          </a:stretch>
        </p:blipFill>
        <p:spPr>
          <a:xfrm>
            <a:off x="4571988" y="1168038"/>
            <a:ext cx="3095625" cy="752475"/>
          </a:xfrm>
          <a:prstGeom prst="rect">
            <a:avLst/>
          </a:prstGeom>
          <a:noFill/>
          <a:ln>
            <a:noFill/>
          </a:ln>
        </p:spPr>
      </p:pic>
      <p:pic>
        <p:nvPicPr>
          <p:cNvPr id="347" name="Google Shape;347;p31"/>
          <p:cNvPicPr preferRelativeResize="0"/>
          <p:nvPr/>
        </p:nvPicPr>
        <p:blipFill>
          <a:blip r:embed="rId6">
            <a:alphaModFix/>
          </a:blip>
          <a:stretch>
            <a:fillRect/>
          </a:stretch>
        </p:blipFill>
        <p:spPr>
          <a:xfrm>
            <a:off x="4572000" y="1862138"/>
            <a:ext cx="3543300" cy="1419225"/>
          </a:xfrm>
          <a:prstGeom prst="rect">
            <a:avLst/>
          </a:prstGeom>
          <a:noFill/>
          <a:ln>
            <a:noFill/>
          </a:ln>
        </p:spPr>
      </p:pic>
      <p:pic>
        <p:nvPicPr>
          <p:cNvPr id="348" name="Google Shape;348;p31"/>
          <p:cNvPicPr preferRelativeResize="0"/>
          <p:nvPr/>
        </p:nvPicPr>
        <p:blipFill>
          <a:blip r:embed="rId7">
            <a:alphaModFix/>
          </a:blip>
          <a:stretch>
            <a:fillRect/>
          </a:stretch>
        </p:blipFill>
        <p:spPr>
          <a:xfrm>
            <a:off x="4562475" y="3281363"/>
            <a:ext cx="3562350" cy="1228725"/>
          </a:xfrm>
          <a:prstGeom prst="rect">
            <a:avLst/>
          </a:prstGeom>
          <a:noFill/>
          <a:ln>
            <a:noFill/>
          </a:ln>
        </p:spPr>
      </p:pic>
      <p:pic>
        <p:nvPicPr>
          <p:cNvPr id="2" name="IntegerCurrencyUDTs">
            <a:hlinkClick r:id="" action="ppaction://media"/>
            <a:extLst>
              <a:ext uri="{FF2B5EF4-FFF2-40B4-BE49-F238E27FC236}">
                <a16:creationId xmlns:a16="http://schemas.microsoft.com/office/drawing/2014/main" id="{71E5BC25-8CC1-45A2-BD6B-909CEB33AE8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77536" y="23506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Nvarchar &amp; Bit UDTs</a:t>
            </a:r>
            <a:endParaRPr/>
          </a:p>
        </p:txBody>
      </p:sp>
      <p:sp>
        <p:nvSpPr>
          <p:cNvPr id="355" name="Google Shape;355;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LongString</a:t>
            </a:r>
            <a:endParaRPr/>
          </a:p>
          <a:p>
            <a:pPr marL="457200" lvl="0" indent="-311150" algn="l" rtl="0">
              <a:spcBef>
                <a:spcPts val="0"/>
              </a:spcBef>
              <a:spcAft>
                <a:spcPts val="0"/>
              </a:spcAft>
              <a:buSzPts val="1300"/>
              <a:buChar char="●"/>
            </a:pPr>
            <a:r>
              <a:rPr lang="en-GB"/>
              <a:t>PossiblyNullString</a:t>
            </a:r>
            <a:endParaRPr/>
          </a:p>
          <a:p>
            <a:pPr marL="457200" lvl="0" indent="-311150" algn="l" rtl="0">
              <a:spcBef>
                <a:spcPts val="0"/>
              </a:spcBef>
              <a:spcAft>
                <a:spcPts val="0"/>
              </a:spcAft>
              <a:buSzPts val="1300"/>
              <a:buChar char="●"/>
            </a:pPr>
            <a:r>
              <a:rPr lang="en-GB"/>
              <a:t>ReallyLongString</a:t>
            </a:r>
            <a:endParaRPr/>
          </a:p>
          <a:p>
            <a:pPr marL="457200" lvl="0" indent="-311150" algn="l" rtl="0">
              <a:spcBef>
                <a:spcPts val="0"/>
              </a:spcBef>
              <a:spcAft>
                <a:spcPts val="0"/>
              </a:spcAft>
              <a:buSzPts val="1300"/>
              <a:buChar char="●"/>
            </a:pPr>
            <a:r>
              <a:rPr lang="en-GB"/>
              <a:t>ShortString</a:t>
            </a:r>
            <a:endParaRPr/>
          </a:p>
          <a:p>
            <a:pPr marL="457200" lvl="0" indent="-311150" algn="l" rtl="0">
              <a:spcBef>
                <a:spcPts val="0"/>
              </a:spcBef>
              <a:spcAft>
                <a:spcPts val="0"/>
              </a:spcAft>
              <a:buSzPts val="1300"/>
              <a:buChar char="●"/>
            </a:pPr>
            <a:r>
              <a:rPr lang="en-GB"/>
              <a:t>TorF</a:t>
            </a:r>
            <a:endParaRPr/>
          </a:p>
        </p:txBody>
      </p:sp>
      <p:pic>
        <p:nvPicPr>
          <p:cNvPr id="356" name="Google Shape;356;p32"/>
          <p:cNvPicPr preferRelativeResize="0"/>
          <p:nvPr/>
        </p:nvPicPr>
        <p:blipFill>
          <a:blip r:embed="rId5">
            <a:alphaModFix/>
          </a:blip>
          <a:stretch>
            <a:fillRect/>
          </a:stretch>
        </p:blipFill>
        <p:spPr>
          <a:xfrm>
            <a:off x="4846813" y="1307838"/>
            <a:ext cx="3248025" cy="752475"/>
          </a:xfrm>
          <a:prstGeom prst="rect">
            <a:avLst/>
          </a:prstGeom>
          <a:noFill/>
          <a:ln>
            <a:noFill/>
          </a:ln>
        </p:spPr>
      </p:pic>
      <p:pic>
        <p:nvPicPr>
          <p:cNvPr id="357" name="Google Shape;357;p32"/>
          <p:cNvPicPr preferRelativeResize="0"/>
          <p:nvPr/>
        </p:nvPicPr>
        <p:blipFill>
          <a:blip r:embed="rId6">
            <a:alphaModFix/>
          </a:blip>
          <a:stretch>
            <a:fillRect/>
          </a:stretch>
        </p:blipFill>
        <p:spPr>
          <a:xfrm>
            <a:off x="4846813" y="2278475"/>
            <a:ext cx="3533775" cy="2200275"/>
          </a:xfrm>
          <a:prstGeom prst="rect">
            <a:avLst/>
          </a:prstGeom>
          <a:noFill/>
          <a:ln>
            <a:noFill/>
          </a:ln>
        </p:spPr>
      </p:pic>
      <p:pic>
        <p:nvPicPr>
          <p:cNvPr id="358" name="Google Shape;358;p32"/>
          <p:cNvPicPr preferRelativeResize="0"/>
          <p:nvPr/>
        </p:nvPicPr>
        <p:blipFill>
          <a:blip r:embed="rId7">
            <a:alphaModFix/>
          </a:blip>
          <a:stretch>
            <a:fillRect/>
          </a:stretch>
        </p:blipFill>
        <p:spPr>
          <a:xfrm>
            <a:off x="967250" y="2783300"/>
            <a:ext cx="3505200" cy="1695450"/>
          </a:xfrm>
          <a:prstGeom prst="rect">
            <a:avLst/>
          </a:prstGeom>
          <a:noFill/>
          <a:ln>
            <a:noFill/>
          </a:ln>
        </p:spPr>
      </p:pic>
      <p:pic>
        <p:nvPicPr>
          <p:cNvPr id="2" name="NvarcharBit UDTs">
            <a:hlinkClick r:id="" action="ppaction://media"/>
            <a:extLst>
              <a:ext uri="{FF2B5EF4-FFF2-40B4-BE49-F238E27FC236}">
                <a16:creationId xmlns:a16="http://schemas.microsoft.com/office/drawing/2014/main" id="{D8D42366-68F9-4653-A656-EB327FCA536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02800" y="359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4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Database Constraints</a:t>
            </a:r>
            <a:endParaRPr/>
          </a:p>
        </p:txBody>
      </p:sp>
      <p:sp>
        <p:nvSpPr>
          <p:cNvPr id="365" name="Google Shape;365;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66" name="Google Shape;366;p33"/>
          <p:cNvPicPr preferRelativeResize="0"/>
          <p:nvPr/>
        </p:nvPicPr>
        <p:blipFill>
          <a:blip r:embed="rId5">
            <a:alphaModFix/>
          </a:blip>
          <a:stretch>
            <a:fillRect/>
          </a:stretch>
        </p:blipFill>
        <p:spPr>
          <a:xfrm>
            <a:off x="97475" y="3970500"/>
            <a:ext cx="3953025" cy="1119425"/>
          </a:xfrm>
          <a:prstGeom prst="rect">
            <a:avLst/>
          </a:prstGeom>
          <a:noFill/>
          <a:ln>
            <a:noFill/>
          </a:ln>
        </p:spPr>
      </p:pic>
      <p:pic>
        <p:nvPicPr>
          <p:cNvPr id="367" name="Google Shape;367;p33"/>
          <p:cNvPicPr preferRelativeResize="0"/>
          <p:nvPr/>
        </p:nvPicPr>
        <p:blipFill>
          <a:blip r:embed="rId6">
            <a:alphaModFix/>
          </a:blip>
          <a:stretch>
            <a:fillRect/>
          </a:stretch>
        </p:blipFill>
        <p:spPr>
          <a:xfrm>
            <a:off x="5441075" y="1461175"/>
            <a:ext cx="3481751" cy="2225000"/>
          </a:xfrm>
          <a:prstGeom prst="rect">
            <a:avLst/>
          </a:prstGeom>
          <a:noFill/>
          <a:ln>
            <a:noFill/>
          </a:ln>
        </p:spPr>
      </p:pic>
      <p:pic>
        <p:nvPicPr>
          <p:cNvPr id="368" name="Google Shape;368;p33"/>
          <p:cNvPicPr preferRelativeResize="0"/>
          <p:nvPr/>
        </p:nvPicPr>
        <p:blipFill>
          <a:blip r:embed="rId7">
            <a:alphaModFix/>
          </a:blip>
          <a:stretch>
            <a:fillRect/>
          </a:stretch>
        </p:blipFill>
        <p:spPr>
          <a:xfrm>
            <a:off x="97475" y="1461175"/>
            <a:ext cx="5281775" cy="2439325"/>
          </a:xfrm>
          <a:prstGeom prst="rect">
            <a:avLst/>
          </a:prstGeom>
          <a:noFill/>
          <a:ln>
            <a:noFill/>
          </a:ln>
        </p:spPr>
      </p:pic>
      <p:pic>
        <p:nvPicPr>
          <p:cNvPr id="2" name="Constraints (1)">
            <a:hlinkClick r:id="" action="ppaction://media"/>
            <a:extLst>
              <a:ext uri="{FF2B5EF4-FFF2-40B4-BE49-F238E27FC236}">
                <a16:creationId xmlns:a16="http://schemas.microsoft.com/office/drawing/2014/main" id="{BABF6019-34FB-4CFE-8D10-2A0AA88D379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7538" y="50323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Index Designs for Data.Country </a:t>
            </a:r>
            <a:endParaRPr/>
          </a:p>
          <a:p>
            <a:pPr marL="0" lvl="0" indent="0" algn="ctr" rtl="0">
              <a:spcBef>
                <a:spcPts val="0"/>
              </a:spcBef>
              <a:spcAft>
                <a:spcPts val="0"/>
              </a:spcAft>
              <a:buNone/>
            </a:pPr>
            <a:r>
              <a:rPr lang="en-GB"/>
              <a:t>&amp; Data.SalesRegion</a:t>
            </a:r>
            <a:endParaRPr/>
          </a:p>
        </p:txBody>
      </p:sp>
      <p:sp>
        <p:nvSpPr>
          <p:cNvPr id="375" name="Google Shape;375;p34"/>
          <p:cNvSpPr txBox="1">
            <a:spLocks noGrp="1"/>
          </p:cNvSpPr>
          <p:nvPr>
            <p:ph type="body" idx="1"/>
          </p:nvPr>
        </p:nvSpPr>
        <p:spPr>
          <a:xfrm>
            <a:off x="-106850" y="1485475"/>
            <a:ext cx="4414800" cy="1968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Add Constraint ‘FK_Country_SalesRegion’ from Foreign Key SalesRegionId from Data.SalesRegion</a:t>
            </a:r>
            <a:endParaRPr/>
          </a:p>
          <a:p>
            <a:pPr marL="457200" lvl="0" indent="-311150" algn="l" rtl="0">
              <a:spcBef>
                <a:spcPts val="0"/>
              </a:spcBef>
              <a:spcAft>
                <a:spcPts val="0"/>
              </a:spcAft>
              <a:buSzPts val="1300"/>
              <a:buChar char="-"/>
            </a:pPr>
            <a:r>
              <a:rPr lang="en-GB"/>
              <a:t>Index Clustered Primary Key CountryId in ascending order is assigned after table creation</a:t>
            </a:r>
            <a:endParaRPr/>
          </a:p>
        </p:txBody>
      </p:sp>
      <p:pic>
        <p:nvPicPr>
          <p:cNvPr id="376" name="Google Shape;376;p34"/>
          <p:cNvPicPr preferRelativeResize="0"/>
          <p:nvPr/>
        </p:nvPicPr>
        <p:blipFill>
          <a:blip r:embed="rId5">
            <a:alphaModFix/>
          </a:blip>
          <a:stretch>
            <a:fillRect/>
          </a:stretch>
        </p:blipFill>
        <p:spPr>
          <a:xfrm>
            <a:off x="424125" y="2530925"/>
            <a:ext cx="3781649" cy="2529000"/>
          </a:xfrm>
          <a:prstGeom prst="rect">
            <a:avLst/>
          </a:prstGeom>
          <a:noFill/>
          <a:ln>
            <a:noFill/>
          </a:ln>
        </p:spPr>
      </p:pic>
      <p:sp>
        <p:nvSpPr>
          <p:cNvPr id="377" name="Google Shape;377;p34"/>
          <p:cNvSpPr txBox="1"/>
          <p:nvPr/>
        </p:nvSpPr>
        <p:spPr>
          <a:xfrm>
            <a:off x="4475025" y="1611888"/>
            <a:ext cx="4493700" cy="61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Index Clustered Primary Key SalesRegionId in ascending order is assigned after table creation</a:t>
            </a:r>
            <a:endParaRPr sz="1300">
              <a:solidFill>
                <a:schemeClr val="lt1"/>
              </a:solidFill>
              <a:latin typeface="Lato"/>
              <a:ea typeface="Lato"/>
              <a:cs typeface="Lato"/>
              <a:sym typeface="Lato"/>
            </a:endParaRPr>
          </a:p>
        </p:txBody>
      </p:sp>
      <p:pic>
        <p:nvPicPr>
          <p:cNvPr id="378" name="Google Shape;378;p34"/>
          <p:cNvPicPr preferRelativeResize="0"/>
          <p:nvPr/>
        </p:nvPicPr>
        <p:blipFill>
          <a:blip r:embed="rId6">
            <a:alphaModFix/>
          </a:blip>
          <a:stretch>
            <a:fillRect/>
          </a:stretch>
        </p:blipFill>
        <p:spPr>
          <a:xfrm>
            <a:off x="4475025" y="2530925"/>
            <a:ext cx="4336075" cy="2529000"/>
          </a:xfrm>
          <a:prstGeom prst="rect">
            <a:avLst/>
          </a:prstGeom>
          <a:noFill/>
          <a:ln>
            <a:noFill/>
          </a:ln>
        </p:spPr>
      </p:pic>
      <p:pic>
        <p:nvPicPr>
          <p:cNvPr id="2" name="Index Design 1 (1)">
            <a:hlinkClick r:id="" action="ppaction://media"/>
            <a:extLst>
              <a:ext uri="{FF2B5EF4-FFF2-40B4-BE49-F238E27FC236}">
                <a16:creationId xmlns:a16="http://schemas.microsoft.com/office/drawing/2014/main" id="{D1E66DE5-FBEC-4793-9B2E-4CB6A4AD20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4125" y="241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Index Designs for Data.Customer</a:t>
            </a:r>
            <a:endParaRPr/>
          </a:p>
          <a:p>
            <a:pPr marL="0" lvl="0" indent="0" algn="ctr" rtl="0">
              <a:spcBef>
                <a:spcPts val="0"/>
              </a:spcBef>
              <a:spcAft>
                <a:spcPts val="0"/>
              </a:spcAft>
              <a:buNone/>
            </a:pPr>
            <a:r>
              <a:rPr lang="en-GB"/>
              <a:t>&amp; Data.Stock</a:t>
            </a:r>
            <a:endParaRPr/>
          </a:p>
        </p:txBody>
      </p:sp>
      <p:sp>
        <p:nvSpPr>
          <p:cNvPr id="385" name="Google Shape;385;p35"/>
          <p:cNvSpPr txBox="1">
            <a:spLocks noGrp="1"/>
          </p:cNvSpPr>
          <p:nvPr>
            <p:ph type="body" idx="1"/>
          </p:nvPr>
        </p:nvSpPr>
        <p:spPr>
          <a:xfrm>
            <a:off x="0" y="1457650"/>
            <a:ext cx="4261500" cy="1513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Add Constraint ‘FK_Costumer_Country’ from Foreign Key CountryId from Data.Country</a:t>
            </a:r>
            <a:endParaRPr/>
          </a:p>
          <a:p>
            <a:pPr marL="457200" lvl="0" indent="-311150" algn="l" rtl="0">
              <a:spcBef>
                <a:spcPts val="0"/>
              </a:spcBef>
              <a:spcAft>
                <a:spcPts val="0"/>
              </a:spcAft>
              <a:buSzPts val="1300"/>
              <a:buChar char="-"/>
            </a:pPr>
            <a:r>
              <a:rPr lang="en-GB"/>
              <a:t>Index Clustered Primary Key CostumerId in ascending order is assigned after table creation</a:t>
            </a:r>
            <a:endParaRPr/>
          </a:p>
          <a:p>
            <a:pPr marL="457200" lvl="0" indent="0" algn="l" rtl="0">
              <a:spcBef>
                <a:spcPts val="1600"/>
              </a:spcBef>
              <a:spcAft>
                <a:spcPts val="1600"/>
              </a:spcAft>
              <a:buNone/>
            </a:pPr>
            <a:endParaRPr sz="1500"/>
          </a:p>
        </p:txBody>
      </p:sp>
      <p:pic>
        <p:nvPicPr>
          <p:cNvPr id="386" name="Google Shape;386;p35"/>
          <p:cNvPicPr preferRelativeResize="0"/>
          <p:nvPr/>
        </p:nvPicPr>
        <p:blipFill>
          <a:blip r:embed="rId5">
            <a:alphaModFix/>
          </a:blip>
          <a:stretch>
            <a:fillRect/>
          </a:stretch>
        </p:blipFill>
        <p:spPr>
          <a:xfrm>
            <a:off x="151900" y="2571750"/>
            <a:ext cx="4109600" cy="2432475"/>
          </a:xfrm>
          <a:prstGeom prst="rect">
            <a:avLst/>
          </a:prstGeom>
          <a:noFill/>
          <a:ln>
            <a:noFill/>
          </a:ln>
        </p:spPr>
      </p:pic>
      <p:pic>
        <p:nvPicPr>
          <p:cNvPr id="387" name="Google Shape;387;p35"/>
          <p:cNvPicPr preferRelativeResize="0"/>
          <p:nvPr/>
        </p:nvPicPr>
        <p:blipFill>
          <a:blip r:embed="rId6">
            <a:alphaModFix/>
          </a:blip>
          <a:stretch>
            <a:fillRect/>
          </a:stretch>
        </p:blipFill>
        <p:spPr>
          <a:xfrm>
            <a:off x="4428600" y="2558625"/>
            <a:ext cx="4502899" cy="2432474"/>
          </a:xfrm>
          <a:prstGeom prst="rect">
            <a:avLst/>
          </a:prstGeom>
          <a:noFill/>
          <a:ln>
            <a:noFill/>
          </a:ln>
        </p:spPr>
      </p:pic>
      <p:sp>
        <p:nvSpPr>
          <p:cNvPr id="388" name="Google Shape;388;p35"/>
          <p:cNvSpPr txBox="1"/>
          <p:nvPr/>
        </p:nvSpPr>
        <p:spPr>
          <a:xfrm>
            <a:off x="4428600" y="1429450"/>
            <a:ext cx="4345200" cy="15414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Add Constraint ‘FK_Stock_Model’ from Foreign Key ModelId from Data.Model</a:t>
            </a:r>
            <a:endParaRPr sz="1300">
              <a:solidFill>
                <a:schemeClr val="lt1"/>
              </a:solidFill>
              <a:latin typeface="Lato"/>
              <a:ea typeface="Lato"/>
              <a:cs typeface="Lato"/>
              <a:sym typeface="Lato"/>
            </a:endParaRPr>
          </a:p>
          <a:p>
            <a:pPr marL="457200" lvl="0" indent="-311150" algn="l" rtl="0">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Index Clustered Primary Key StockCode in ascending order is assigned after table creation</a:t>
            </a:r>
            <a:endParaRPr sz="1300">
              <a:solidFill>
                <a:schemeClr val="lt1"/>
              </a:solidFill>
              <a:latin typeface="Lato"/>
              <a:ea typeface="Lato"/>
              <a:cs typeface="Lato"/>
              <a:sym typeface="Lato"/>
            </a:endParaRPr>
          </a:p>
          <a:p>
            <a:pPr marL="457200" lvl="0" indent="0" algn="l" rtl="0">
              <a:lnSpc>
                <a:spcPct val="115000"/>
              </a:lnSpc>
              <a:spcBef>
                <a:spcPts val="1600"/>
              </a:spcBef>
              <a:spcAft>
                <a:spcPts val="1600"/>
              </a:spcAft>
              <a:buNone/>
            </a:pPr>
            <a:endParaRPr sz="1500">
              <a:solidFill>
                <a:schemeClr val="lt1"/>
              </a:solidFill>
              <a:latin typeface="Lato"/>
              <a:ea typeface="Lato"/>
              <a:cs typeface="Lato"/>
              <a:sym typeface="Lato"/>
            </a:endParaRPr>
          </a:p>
        </p:txBody>
      </p:sp>
      <p:pic>
        <p:nvPicPr>
          <p:cNvPr id="2" name="Index Design 2 (1)">
            <a:hlinkClick r:id="" action="ppaction://media"/>
            <a:extLst>
              <a:ext uri="{FF2B5EF4-FFF2-40B4-BE49-F238E27FC236}">
                <a16:creationId xmlns:a16="http://schemas.microsoft.com/office/drawing/2014/main" id="{460E61FA-FF04-4A22-B52C-CFD727096D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84018" y="241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a:t>Team Agenda</a:t>
            </a:r>
            <a:endParaRPr sz="2700"/>
          </a:p>
          <a:p>
            <a:pPr marL="0" lvl="0" indent="0" algn="ctr" rtl="0">
              <a:spcBef>
                <a:spcPts val="0"/>
              </a:spcBef>
              <a:spcAft>
                <a:spcPts val="0"/>
              </a:spcAft>
              <a:buNone/>
            </a:pPr>
            <a:endParaRPr sz="2700"/>
          </a:p>
        </p:txBody>
      </p:sp>
      <p:sp>
        <p:nvSpPr>
          <p:cNvPr id="235" name="Google Shape;235;p18"/>
          <p:cNvSpPr txBox="1">
            <a:spLocks noGrp="1"/>
          </p:cNvSpPr>
          <p:nvPr>
            <p:ph type="body" idx="1"/>
          </p:nvPr>
        </p:nvSpPr>
        <p:spPr>
          <a:xfrm>
            <a:off x="1513325" y="2943125"/>
            <a:ext cx="2348100" cy="75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6" name="Google Shape;236;p18"/>
          <p:cNvPicPr preferRelativeResize="0"/>
          <p:nvPr/>
        </p:nvPicPr>
        <p:blipFill>
          <a:blip r:embed="rId5">
            <a:alphaModFix/>
          </a:blip>
          <a:stretch>
            <a:fillRect/>
          </a:stretch>
        </p:blipFill>
        <p:spPr>
          <a:xfrm>
            <a:off x="269225" y="1485475"/>
            <a:ext cx="4020099" cy="3422050"/>
          </a:xfrm>
          <a:prstGeom prst="rect">
            <a:avLst/>
          </a:prstGeom>
          <a:noFill/>
          <a:ln>
            <a:noFill/>
          </a:ln>
        </p:spPr>
      </p:pic>
      <p:pic>
        <p:nvPicPr>
          <p:cNvPr id="237" name="Google Shape;237;p18"/>
          <p:cNvPicPr preferRelativeResize="0"/>
          <p:nvPr/>
        </p:nvPicPr>
        <p:blipFill>
          <a:blip r:embed="rId6">
            <a:alphaModFix/>
          </a:blip>
          <a:stretch>
            <a:fillRect/>
          </a:stretch>
        </p:blipFill>
        <p:spPr>
          <a:xfrm>
            <a:off x="4572000" y="1485475"/>
            <a:ext cx="4243201" cy="3422049"/>
          </a:xfrm>
          <a:prstGeom prst="rect">
            <a:avLst/>
          </a:prstGeom>
          <a:noFill/>
          <a:ln>
            <a:noFill/>
          </a:ln>
        </p:spPr>
      </p:pic>
      <p:pic>
        <p:nvPicPr>
          <p:cNvPr id="2" name="Agenda 2.5">
            <a:hlinkClick r:id="" action="ppaction://media"/>
            <a:extLst>
              <a:ext uri="{FF2B5EF4-FFF2-40B4-BE49-F238E27FC236}">
                <a16:creationId xmlns:a16="http://schemas.microsoft.com/office/drawing/2014/main" id="{17AFF056-DAD2-4C93-B8F3-98B171A8B3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8000" y="8438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1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Detailed Walkthrough </a:t>
            </a:r>
            <a:endParaRPr/>
          </a:p>
        </p:txBody>
      </p:sp>
      <p:sp>
        <p:nvSpPr>
          <p:cNvPr id="395" name="Google Shape;395;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96" name="Google Shape;396;p36"/>
          <p:cNvPicPr preferRelativeResize="0"/>
          <p:nvPr/>
        </p:nvPicPr>
        <p:blipFill>
          <a:blip r:embed="rId5">
            <a:alphaModFix/>
          </a:blip>
          <a:stretch>
            <a:fillRect/>
          </a:stretch>
        </p:blipFill>
        <p:spPr>
          <a:xfrm>
            <a:off x="1201950" y="919150"/>
            <a:ext cx="7365125" cy="4150075"/>
          </a:xfrm>
          <a:prstGeom prst="rect">
            <a:avLst/>
          </a:prstGeom>
          <a:noFill/>
          <a:ln>
            <a:noFill/>
          </a:ln>
        </p:spPr>
      </p:pic>
      <p:pic>
        <p:nvPicPr>
          <p:cNvPr id="2" name="Edwin_recording (1)">
            <a:hlinkClick r:id="" action="ppaction://media"/>
            <a:extLst>
              <a:ext uri="{FF2B5EF4-FFF2-40B4-BE49-F238E27FC236}">
                <a16:creationId xmlns:a16="http://schemas.microsoft.com/office/drawing/2014/main" id="{0519998D-8A97-4F2D-88C9-765DD8342D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5325" y="19823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a:t>Individual To-Do’s Lists</a:t>
            </a:r>
            <a:endParaRPr sz="2600"/>
          </a:p>
          <a:p>
            <a:pPr marL="0" lvl="0" indent="0" algn="ctr" rtl="0">
              <a:spcBef>
                <a:spcPts val="0"/>
              </a:spcBef>
              <a:spcAft>
                <a:spcPts val="0"/>
              </a:spcAft>
              <a:buNone/>
            </a:pPr>
            <a:endParaRPr sz="2600"/>
          </a:p>
        </p:txBody>
      </p:sp>
      <p:pic>
        <p:nvPicPr>
          <p:cNvPr id="244" name="Google Shape;244;p19"/>
          <p:cNvPicPr preferRelativeResize="0"/>
          <p:nvPr/>
        </p:nvPicPr>
        <p:blipFill>
          <a:blip r:embed="rId5">
            <a:alphaModFix/>
          </a:blip>
          <a:stretch>
            <a:fillRect/>
          </a:stretch>
        </p:blipFill>
        <p:spPr>
          <a:xfrm>
            <a:off x="129975" y="1459925"/>
            <a:ext cx="4242924" cy="1798875"/>
          </a:xfrm>
          <a:prstGeom prst="rect">
            <a:avLst/>
          </a:prstGeom>
          <a:noFill/>
          <a:ln>
            <a:noFill/>
          </a:ln>
        </p:spPr>
      </p:pic>
      <p:pic>
        <p:nvPicPr>
          <p:cNvPr id="245" name="Google Shape;245;p19"/>
          <p:cNvPicPr preferRelativeResize="0"/>
          <p:nvPr/>
        </p:nvPicPr>
        <p:blipFill>
          <a:blip r:embed="rId6">
            <a:alphaModFix/>
          </a:blip>
          <a:stretch>
            <a:fillRect/>
          </a:stretch>
        </p:blipFill>
        <p:spPr>
          <a:xfrm>
            <a:off x="2368600" y="3298200"/>
            <a:ext cx="4406794" cy="1798876"/>
          </a:xfrm>
          <a:prstGeom prst="rect">
            <a:avLst/>
          </a:prstGeom>
          <a:noFill/>
          <a:ln>
            <a:noFill/>
          </a:ln>
        </p:spPr>
      </p:pic>
      <p:pic>
        <p:nvPicPr>
          <p:cNvPr id="246" name="Google Shape;246;p19"/>
          <p:cNvPicPr preferRelativeResize="0"/>
          <p:nvPr/>
        </p:nvPicPr>
        <p:blipFill>
          <a:blip r:embed="rId7">
            <a:alphaModFix/>
          </a:blip>
          <a:stretch>
            <a:fillRect/>
          </a:stretch>
        </p:blipFill>
        <p:spPr>
          <a:xfrm>
            <a:off x="4475025" y="1459925"/>
            <a:ext cx="4572001" cy="1798876"/>
          </a:xfrm>
          <a:prstGeom prst="rect">
            <a:avLst/>
          </a:prstGeom>
          <a:noFill/>
          <a:ln>
            <a:noFill/>
          </a:ln>
        </p:spPr>
      </p:pic>
      <p:pic>
        <p:nvPicPr>
          <p:cNvPr id="2" name="Ind To-Do Lists (1)">
            <a:hlinkClick r:id="" action="ppaction://media"/>
            <a:extLst>
              <a:ext uri="{FF2B5EF4-FFF2-40B4-BE49-F238E27FC236}">
                <a16:creationId xmlns:a16="http://schemas.microsoft.com/office/drawing/2014/main" id="{40C2C269-D1FE-425A-BFF3-11633A00D3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07027" y="88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a:t>Individual To-Do’s Lists</a:t>
            </a:r>
            <a:endParaRPr sz="2600"/>
          </a:p>
          <a:p>
            <a:pPr marL="0" lvl="0" indent="0" algn="ctr" rtl="0">
              <a:spcBef>
                <a:spcPts val="0"/>
              </a:spcBef>
              <a:spcAft>
                <a:spcPts val="0"/>
              </a:spcAft>
              <a:buNone/>
            </a:pPr>
            <a:endParaRPr sz="2600"/>
          </a:p>
        </p:txBody>
      </p:sp>
      <p:pic>
        <p:nvPicPr>
          <p:cNvPr id="253" name="Google Shape;253;p20"/>
          <p:cNvPicPr preferRelativeResize="0"/>
          <p:nvPr/>
        </p:nvPicPr>
        <p:blipFill>
          <a:blip r:embed="rId5">
            <a:alphaModFix/>
          </a:blip>
          <a:stretch>
            <a:fillRect/>
          </a:stretch>
        </p:blipFill>
        <p:spPr>
          <a:xfrm>
            <a:off x="240075" y="1562400"/>
            <a:ext cx="4331924" cy="1609675"/>
          </a:xfrm>
          <a:prstGeom prst="rect">
            <a:avLst/>
          </a:prstGeom>
          <a:noFill/>
          <a:ln>
            <a:noFill/>
          </a:ln>
        </p:spPr>
      </p:pic>
      <p:pic>
        <p:nvPicPr>
          <p:cNvPr id="254" name="Google Shape;254;p20"/>
          <p:cNvPicPr preferRelativeResize="0"/>
          <p:nvPr/>
        </p:nvPicPr>
        <p:blipFill>
          <a:blip r:embed="rId6">
            <a:alphaModFix/>
          </a:blip>
          <a:stretch>
            <a:fillRect/>
          </a:stretch>
        </p:blipFill>
        <p:spPr>
          <a:xfrm>
            <a:off x="240075" y="3277350"/>
            <a:ext cx="4331924" cy="1713750"/>
          </a:xfrm>
          <a:prstGeom prst="rect">
            <a:avLst/>
          </a:prstGeom>
          <a:noFill/>
          <a:ln>
            <a:noFill/>
          </a:ln>
        </p:spPr>
      </p:pic>
      <p:pic>
        <p:nvPicPr>
          <p:cNvPr id="255" name="Google Shape;255;p20"/>
          <p:cNvPicPr preferRelativeResize="0"/>
          <p:nvPr/>
        </p:nvPicPr>
        <p:blipFill>
          <a:blip r:embed="rId7">
            <a:alphaModFix/>
          </a:blip>
          <a:stretch>
            <a:fillRect/>
          </a:stretch>
        </p:blipFill>
        <p:spPr>
          <a:xfrm>
            <a:off x="4622250" y="1562400"/>
            <a:ext cx="4331924" cy="1609675"/>
          </a:xfrm>
          <a:prstGeom prst="rect">
            <a:avLst/>
          </a:prstGeom>
          <a:noFill/>
          <a:ln>
            <a:noFill/>
          </a:ln>
        </p:spPr>
      </p:pic>
      <p:pic>
        <p:nvPicPr>
          <p:cNvPr id="256" name="Google Shape;256;p20"/>
          <p:cNvPicPr preferRelativeResize="0"/>
          <p:nvPr/>
        </p:nvPicPr>
        <p:blipFill>
          <a:blip r:embed="rId8">
            <a:alphaModFix/>
          </a:blip>
          <a:stretch>
            <a:fillRect/>
          </a:stretch>
        </p:blipFill>
        <p:spPr>
          <a:xfrm>
            <a:off x="4622250" y="3277350"/>
            <a:ext cx="4331924" cy="1713750"/>
          </a:xfrm>
          <a:prstGeom prst="rect">
            <a:avLst/>
          </a:prstGeom>
          <a:noFill/>
          <a:ln>
            <a:noFill/>
          </a:ln>
        </p:spPr>
      </p:pic>
      <p:pic>
        <p:nvPicPr>
          <p:cNvPr id="2" name="Ind todo 2 (1)">
            <a:hlinkClick r:id="" action="ppaction://media"/>
            <a:extLst>
              <a:ext uri="{FF2B5EF4-FFF2-40B4-BE49-F238E27FC236}">
                <a16:creationId xmlns:a16="http://schemas.microsoft.com/office/drawing/2014/main" id="{217CBABC-63D0-4BC1-B9C0-4DB5B5082DE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8000" y="12012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Scheduling and Workflow Conflicts </a:t>
            </a:r>
            <a:endParaRPr/>
          </a:p>
        </p:txBody>
      </p:sp>
      <p:sp>
        <p:nvSpPr>
          <p:cNvPr id="263" name="Google Shape;263;p21"/>
          <p:cNvSpPr txBox="1">
            <a:spLocks noGrp="1"/>
          </p:cNvSpPr>
          <p:nvPr>
            <p:ph type="body" idx="1"/>
          </p:nvPr>
        </p:nvSpPr>
        <p:spPr>
          <a:xfrm>
            <a:off x="1297500" y="1567550"/>
            <a:ext cx="7038900" cy="3043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Trouble starting the project over spring break due to members having vacations plans.  The process had to speed up the following week to make up for it.</a:t>
            </a:r>
            <a:endParaRPr sz="1600"/>
          </a:p>
          <a:p>
            <a:pPr marL="457200" lvl="0" indent="-330200" algn="l" rtl="0">
              <a:spcBef>
                <a:spcPts val="0"/>
              </a:spcBef>
              <a:spcAft>
                <a:spcPts val="0"/>
              </a:spcAft>
              <a:buSzPts val="1600"/>
              <a:buChar char="❖"/>
            </a:pPr>
            <a:r>
              <a:rPr lang="en-GB" sz="1600"/>
              <a:t>Encountered schedule conflicts due to members being at work, therefore some meetings had to be rescheduled.</a:t>
            </a:r>
            <a:endParaRPr sz="1600"/>
          </a:p>
          <a:p>
            <a:pPr marL="457200" lvl="0" indent="-330200" algn="l" rtl="0">
              <a:spcBef>
                <a:spcPts val="0"/>
              </a:spcBef>
              <a:spcAft>
                <a:spcPts val="0"/>
              </a:spcAft>
              <a:buSzPts val="1600"/>
              <a:buChar char="❖"/>
            </a:pPr>
            <a:r>
              <a:rPr lang="en-GB" sz="1600"/>
              <a:t>We also had issues on how workflowsteps should function and how normalized  the database needed to be.</a:t>
            </a:r>
            <a:endParaRPr sz="1600"/>
          </a:p>
          <a:p>
            <a:pPr marL="457200" lvl="0" indent="-330200" algn="l" rtl="0">
              <a:spcBef>
                <a:spcPts val="0"/>
              </a:spcBef>
              <a:spcAft>
                <a:spcPts val="0"/>
              </a:spcAft>
              <a:buSzPts val="1600"/>
              <a:buChar char="❖"/>
            </a:pPr>
            <a:r>
              <a:rPr lang="en-GB" sz="1600"/>
              <a:t>Some of the code from the members did not work so it had to be redone and fixed in order to put everything together in one piece. </a:t>
            </a:r>
            <a:endParaRPr sz="1600"/>
          </a:p>
        </p:txBody>
      </p:sp>
      <p:pic>
        <p:nvPicPr>
          <p:cNvPr id="2" name="slide5 (1)">
            <a:hlinkClick r:id="" action="ppaction://media"/>
            <a:extLst>
              <a:ext uri="{FF2B5EF4-FFF2-40B4-BE49-F238E27FC236}">
                <a16:creationId xmlns:a16="http://schemas.microsoft.com/office/drawing/2014/main" id="{7B1FF509-C300-445A-91F0-1839DD9268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6075" y="241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2"/>
          <p:cNvSpPr txBox="1">
            <a:spLocks noGrp="1"/>
          </p:cNvSpPr>
          <p:nvPr>
            <p:ph type="title"/>
          </p:nvPr>
        </p:nvSpPr>
        <p:spPr>
          <a:xfrm>
            <a:off x="101350" y="102375"/>
            <a:ext cx="60558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500"/>
              <a:t>Secondary Tools</a:t>
            </a:r>
            <a:br>
              <a:rPr lang="en-GB" sz="2500"/>
            </a:br>
            <a:r>
              <a:rPr lang="en-GB" sz="2500"/>
              <a:t>Redgate Toolbelt</a:t>
            </a:r>
            <a:endParaRPr sz="2500"/>
          </a:p>
          <a:p>
            <a:pPr marL="0" lvl="0" indent="0" algn="ctr" rtl="0">
              <a:spcBef>
                <a:spcPts val="0"/>
              </a:spcBef>
              <a:spcAft>
                <a:spcPts val="0"/>
              </a:spcAft>
              <a:buNone/>
            </a:pPr>
            <a:endParaRPr sz="2500"/>
          </a:p>
        </p:txBody>
      </p:sp>
      <p:sp>
        <p:nvSpPr>
          <p:cNvPr id="270" name="Google Shape;270;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Unfortunately, the use of the full range of the Redgate Toolbelt was heavily limited.</a:t>
            </a:r>
            <a:endParaRPr/>
          </a:p>
          <a:p>
            <a:pPr marL="457200" lvl="0" indent="-311150" algn="l" rtl="0">
              <a:spcBef>
                <a:spcPts val="0"/>
              </a:spcBef>
              <a:spcAft>
                <a:spcPts val="0"/>
              </a:spcAft>
              <a:buSzPts val="1300"/>
              <a:buChar char="●"/>
            </a:pPr>
            <a:r>
              <a:rPr lang="en-GB"/>
              <a:t>Half the project members did not use the Windows OS ,thus  could not use SSMS or Redgate.</a:t>
            </a:r>
            <a:endParaRPr/>
          </a:p>
          <a:p>
            <a:pPr marL="457200" lvl="0" indent="-311150" algn="l" rtl="0">
              <a:spcBef>
                <a:spcPts val="0"/>
              </a:spcBef>
              <a:spcAft>
                <a:spcPts val="0"/>
              </a:spcAft>
              <a:buSzPts val="1300"/>
              <a:buChar char="●"/>
            </a:pPr>
            <a:r>
              <a:rPr lang="en-GB"/>
              <a:t>Within the toolbelt, some of the tools were not useable for the project scope.</a:t>
            </a:r>
            <a:endParaRPr/>
          </a:p>
          <a:p>
            <a:pPr marL="457200" lvl="0" indent="-311150" algn="l" rtl="0">
              <a:spcBef>
                <a:spcPts val="0"/>
              </a:spcBef>
              <a:spcAft>
                <a:spcPts val="0"/>
              </a:spcAft>
              <a:buSzPts val="1300"/>
              <a:buChar char="●"/>
            </a:pPr>
            <a:r>
              <a:rPr lang="en-GB"/>
              <a:t>Other tools like SQL Compare or SQL Source Control, may have been useful with more time for familiarization </a:t>
            </a:r>
            <a:endParaRPr/>
          </a:p>
          <a:p>
            <a:pPr marL="457200" lvl="0" indent="-311150" algn="l" rtl="0">
              <a:spcBef>
                <a:spcPts val="0"/>
              </a:spcBef>
              <a:spcAft>
                <a:spcPts val="0"/>
              </a:spcAft>
              <a:buSzPts val="1300"/>
              <a:buChar char="●"/>
            </a:pPr>
            <a:r>
              <a:rPr lang="en-GB"/>
              <a:t>The tools with immediately noticeable and useful applications were SQL Prompt, SQL Doc and SQL Search.</a:t>
            </a:r>
            <a:endParaRPr/>
          </a:p>
        </p:txBody>
      </p:sp>
      <p:pic>
        <p:nvPicPr>
          <p:cNvPr id="2" name="Project 2.5 Redgate Intro (1)">
            <a:hlinkClick r:id="" action="ppaction://media"/>
            <a:extLst>
              <a:ext uri="{FF2B5EF4-FFF2-40B4-BE49-F238E27FC236}">
                <a16:creationId xmlns:a16="http://schemas.microsoft.com/office/drawing/2014/main" id="{4BEAE8B3-AF2D-4FBA-AFB4-D679731A54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6075" y="12823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3"/>
          <p:cNvPicPr preferRelativeResize="0"/>
          <p:nvPr/>
        </p:nvPicPr>
        <p:blipFill>
          <a:blip r:embed="rId5">
            <a:alphaModFix/>
          </a:blip>
          <a:stretch>
            <a:fillRect/>
          </a:stretch>
        </p:blipFill>
        <p:spPr>
          <a:xfrm>
            <a:off x="152400" y="152400"/>
            <a:ext cx="8839200" cy="4419600"/>
          </a:xfrm>
          <a:prstGeom prst="rect">
            <a:avLst/>
          </a:prstGeom>
          <a:noFill/>
          <a:ln>
            <a:noFill/>
          </a:ln>
        </p:spPr>
      </p:pic>
      <p:pic>
        <p:nvPicPr>
          <p:cNvPr id="2" name="Project 2.5 SQL Prompt (1)">
            <a:hlinkClick r:id="" action="ppaction://media"/>
            <a:extLst>
              <a:ext uri="{FF2B5EF4-FFF2-40B4-BE49-F238E27FC236}">
                <a16:creationId xmlns:a16="http://schemas.microsoft.com/office/drawing/2014/main" id="{E4BF47E6-9A15-40A5-A131-9E7DBD0D54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5257"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4"/>
          <p:cNvPicPr preferRelativeResize="0"/>
          <p:nvPr/>
        </p:nvPicPr>
        <p:blipFill>
          <a:blip r:embed="rId5">
            <a:alphaModFix/>
          </a:blip>
          <a:stretch>
            <a:fillRect/>
          </a:stretch>
        </p:blipFill>
        <p:spPr>
          <a:xfrm>
            <a:off x="152400" y="152400"/>
            <a:ext cx="8602133" cy="4838700"/>
          </a:xfrm>
          <a:prstGeom prst="rect">
            <a:avLst/>
          </a:prstGeom>
          <a:noFill/>
          <a:ln>
            <a:noFill/>
          </a:ln>
        </p:spPr>
      </p:pic>
      <p:pic>
        <p:nvPicPr>
          <p:cNvPr id="2" name="Project 2.5 SQL Search (1)">
            <a:hlinkClick r:id="" action="ppaction://media"/>
            <a:extLst>
              <a:ext uri="{FF2B5EF4-FFF2-40B4-BE49-F238E27FC236}">
                <a16:creationId xmlns:a16="http://schemas.microsoft.com/office/drawing/2014/main" id="{7A750E76-C724-43E4-AA25-EEDD0029EC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200" y="929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7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5"/>
          <p:cNvPicPr preferRelativeResize="0"/>
          <p:nvPr/>
        </p:nvPicPr>
        <p:blipFill>
          <a:blip r:embed="rId5">
            <a:alphaModFix/>
          </a:blip>
          <a:stretch>
            <a:fillRect/>
          </a:stretch>
        </p:blipFill>
        <p:spPr>
          <a:xfrm>
            <a:off x="152400" y="152400"/>
            <a:ext cx="8831088" cy="4838700"/>
          </a:xfrm>
          <a:prstGeom prst="rect">
            <a:avLst/>
          </a:prstGeom>
          <a:noFill/>
          <a:ln>
            <a:noFill/>
          </a:ln>
        </p:spPr>
      </p:pic>
      <p:pic>
        <p:nvPicPr>
          <p:cNvPr id="2" name="Project 2.5 SQL DOC (1)">
            <a:hlinkClick r:id="" action="ppaction://media"/>
            <a:extLst>
              <a:ext uri="{FF2B5EF4-FFF2-40B4-BE49-F238E27FC236}">
                <a16:creationId xmlns:a16="http://schemas.microsoft.com/office/drawing/2014/main" id="{B592721B-FF1C-47CB-9FFE-2D31321FCE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7313" y="4381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716</Words>
  <Application>Microsoft Office PowerPoint</Application>
  <PresentationFormat>On-screen Show (16:9)</PresentationFormat>
  <Paragraphs>73</Paragraphs>
  <Slides>20</Slides>
  <Notes>20</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Montserrat</vt:lpstr>
      <vt:lpstr>Arial</vt:lpstr>
      <vt:lpstr>Lato</vt:lpstr>
      <vt:lpstr>Focus</vt:lpstr>
      <vt:lpstr>CSCI 331 - Project 2.5 Group 10 E </vt:lpstr>
      <vt:lpstr>Team Agenda </vt:lpstr>
      <vt:lpstr>Individual To-Do’s Lists </vt:lpstr>
      <vt:lpstr>Individual To-Do’s Lists </vt:lpstr>
      <vt:lpstr>Scheduling and Workflow Conflicts </vt:lpstr>
      <vt:lpstr>Secondary Tools Redgate Toolbelt </vt:lpstr>
      <vt:lpstr>PowerPoint Presentation</vt:lpstr>
      <vt:lpstr>PowerPoint Presentation</vt:lpstr>
      <vt:lpstr>PowerPoint Presentation</vt:lpstr>
      <vt:lpstr>Data Anomalies </vt:lpstr>
      <vt:lpstr>Data Anamolies Cont..</vt:lpstr>
      <vt:lpstr>Naming Conventions for the Project</vt:lpstr>
      <vt:lpstr>Naming Conventions for the Project (Bing G.)</vt:lpstr>
      <vt:lpstr>Date &amp; Time UDTs</vt:lpstr>
      <vt:lpstr>Integer &amp; Currency UDTs</vt:lpstr>
      <vt:lpstr>Nvarchar &amp; Bit UDTs</vt:lpstr>
      <vt:lpstr>Database Constraints</vt:lpstr>
      <vt:lpstr>Index Designs for Data.Country  &amp; Data.SalesRegion</vt:lpstr>
      <vt:lpstr>Index Designs for Data.Customer &amp; Data.Stock</vt:lpstr>
      <vt:lpstr>Detailed Walkthrough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331 - Project 2.5 Group 10 E </dc:title>
  <cp:lastModifiedBy>Carlos Salinas</cp:lastModifiedBy>
  <cp:revision>1</cp:revision>
  <dcterms:modified xsi:type="dcterms:W3CDTF">2022-05-01T22:09:56Z</dcterms:modified>
</cp:coreProperties>
</file>